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59" r:id="rId7"/>
    <p:sldId id="492" r:id="rId8"/>
    <p:sldId id="493" r:id="rId9"/>
    <p:sldId id="494" r:id="rId10"/>
    <p:sldId id="496" r:id="rId11"/>
    <p:sldId id="497" r:id="rId12"/>
    <p:sldId id="498" r:id="rId13"/>
    <p:sldId id="499" r:id="rId14"/>
    <p:sldId id="500" r:id="rId15"/>
    <p:sldId id="501" r:id="rId16"/>
    <p:sldId id="504" r:id="rId17"/>
    <p:sldId id="502" r:id="rId18"/>
    <p:sldId id="505" r:id="rId19"/>
    <p:sldId id="503" r:id="rId20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DCBDE-341D-4387-A7D7-420470EA138B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C6F18-4249-426F-88F9-41ECE684A5E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53FA9-7B17-45C7-AD1B-45EDB1CBC22F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171B8-F4A2-45ED-9C38-C2DF123E25F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D9950-C9EB-4140-A289-092CF9EB97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30227-D459-4635-8D04-643A40784481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1/23/24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1/23/24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1/23/24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1/23/24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1/23/24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1/23/24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1/23/24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1/23/24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6: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Dynamic Array and Amortized Analysis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0"/>
    </mc:Choice>
    <mc:Fallback xmlns="">
      <p:transition spd="slow" advTm="313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Dynamic array example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Arial" charset="0"/>
                <a:cs typeface="Arial" charset="0"/>
              </a:rPr>
              <a:t>	The memory for the original array must be deallocated</a:t>
            </a:r>
          </a:p>
        </p:txBody>
      </p:sp>
      <p:pic>
        <p:nvPicPr>
          <p:cNvPr id="39940" name="Picture 4" descr="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991" y="2096691"/>
            <a:ext cx="184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975531" y="2580085"/>
            <a:ext cx="28405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25"/>
              <a:t>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991" y="2096691"/>
            <a:ext cx="184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Dynamic array example</a:t>
            </a:r>
          </a:p>
        </p:txBody>
      </p:sp>
      <p:sp>
        <p:nvSpPr>
          <p:cNvPr id="4096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Arial" charset="0"/>
                <a:cs typeface="Arial" charset="0"/>
              </a:rPr>
              <a:t>	Finally, the appropriate member variables must be reassigned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A32D-3F4D-6DB4-0CF6-3DA5FF1A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its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73BBBD-5505-01DF-06B1-E94AF24D5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Cost of appending the n-</a:t>
                </a:r>
                <a:r>
                  <a:rPr lang="en-US" dirty="0" err="1"/>
                  <a:t>th</a:t>
                </a:r>
                <a:r>
                  <a:rPr lang="en-US" dirty="0"/>
                  <a:t> element:</a:t>
                </a:r>
              </a:p>
              <a:p>
                <a:pPr lvl="1"/>
                <a:r>
                  <a:rPr lang="en-US" dirty="0"/>
                  <a:t>If A is not full</a:t>
                </a:r>
              </a:p>
              <a:p>
                <a:pPr lvl="1"/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A is full</a:t>
                </a:r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(need to copy n elements)</a:t>
                </a:r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73BBBD-5505-01DF-06B1-E94AF24D5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9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E958-4E95-61DB-0EE6-E11D3E28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 cost of n appends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84D95-6561-6510-1F6C-9BEAC41D4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cost of n appends, supposing the number of expansions is 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Worst-case for a single append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same as the naïve approach</a:t>
                </a:r>
              </a:p>
              <a:p>
                <a:r>
                  <a:rPr lang="en-US" dirty="0"/>
                  <a:t>But this algorithm is much more efficient in practice</a:t>
                </a:r>
              </a:p>
              <a:p>
                <a:pPr lvl="1"/>
                <a:r>
                  <a:rPr lang="en-US" dirty="0"/>
                  <a:t>Memory expansion does not happen very often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84D95-6561-6510-1F6C-9BEAC41D4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77F01-D0EE-750D-5F11-AD100BAABBFE}"/>
                  </a:ext>
                </a:extLst>
              </p:cNvPr>
              <p:cNvSpPr txBox="1"/>
              <p:nvPr/>
            </p:nvSpPr>
            <p:spPr>
              <a:xfrm>
                <a:off x="199869" y="1285360"/>
                <a:ext cx="4572000" cy="7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77F01-D0EE-750D-5F11-AD100BAA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" y="1285360"/>
                <a:ext cx="4572000" cy="728533"/>
              </a:xfrm>
              <a:prstGeom prst="rect">
                <a:avLst/>
              </a:prstGeom>
              <a:blipFill>
                <a:blip r:embed="rId3"/>
                <a:stretch>
                  <a:fillRect l="-2216" t="-144828" b="-2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5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59E0-FEBA-32D6-BE45-517867B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expansions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77E9-7746-3841-63E3-CDF69CBD9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Initially, size 2</a:t>
                </a:r>
              </a:p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expansion, size from 2 to 4</a:t>
                </a:r>
              </a:p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expansion, size from 4 to 8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h-</a:t>
                </a:r>
                <a:r>
                  <a:rPr lang="en-US" dirty="0" err="1"/>
                  <a:t>th</a:t>
                </a:r>
                <a:r>
                  <a:rPr lang="en-US" dirty="0"/>
                  <a:t> expansion, size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After n append, the size of A is at most 2n.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other words, at most h = log(n) expansions</a:t>
                </a:r>
              </a:p>
              <a:p>
                <a:r>
                  <a:rPr lang="en-US" dirty="0"/>
                  <a:t>The number of copies we need to do is </a:t>
                </a:r>
              </a:p>
              <a:p>
                <a:pPr lvl="1"/>
                <a:r>
                  <a:rPr lang="en-US" dirty="0"/>
                  <a:t>1+2+4+…+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77E9-7746-3841-63E3-CDF69CBD9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b="-20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2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59E0-FEBA-32D6-BE45-517867B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expansions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77E9-7746-3841-63E3-CDF69CBD9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at most h = log(n) expansions</a:t>
                </a:r>
              </a:p>
              <a:p>
                <a:r>
                  <a:rPr lang="en-US" dirty="0"/>
                  <a:t>The number of copies we need to do is </a:t>
                </a:r>
              </a:p>
              <a:p>
                <a:pPr lvl="1"/>
                <a:r>
                  <a:rPr lang="en-US" dirty="0"/>
                  <a:t>1+2+4+…+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 Summary, execute n append operation, gives a </a:t>
                </a:r>
                <a:r>
                  <a:rPr lang="en-US" i="1" dirty="0">
                    <a:solidFill>
                      <a:srgbClr val="FF0000"/>
                    </a:solidFill>
                  </a:rPr>
                  <a:t>total cost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“On average”, the cost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for each append</a:t>
                </a:r>
              </a:p>
              <a:p>
                <a:r>
                  <a:rPr lang="en-US" dirty="0"/>
                  <a:t>Even through some operation can reach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77E9-7746-3841-63E3-CDF69CBD9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3F60-C94A-2BB1-C208-B6941BF7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7366F-2421-2D25-4154-EA2E681C7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general, if a data structure can process any n operations in f(n) time, we say that it guarantees an amortized cost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per operations.</a:t>
                </a:r>
              </a:p>
              <a:p>
                <a:r>
                  <a:rPr lang="en-US" dirty="0"/>
                  <a:t>There are several techniques in doing the analysis</a:t>
                </a:r>
              </a:p>
              <a:p>
                <a:pPr lvl="1"/>
                <a:r>
                  <a:rPr lang="en-US" dirty="0"/>
                  <a:t>Extension reading: aggregate method, accounting method and </a:t>
                </a:r>
                <a:r>
                  <a:rPr lang="en-US"/>
                  <a:t>potential method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7366F-2421-2D25-4154-EA2E681C7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3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BC7B-BFFA-B71E-F9FA-6347EA32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this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5832-59FA-1515-DF0A-AB7016AA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array</a:t>
            </a:r>
          </a:p>
          <a:p>
            <a:pPr lvl="1"/>
            <a:r>
              <a:rPr lang="en-US" dirty="0"/>
              <a:t>Maybe the most commonly used data structures in everyday programming </a:t>
            </a:r>
          </a:p>
          <a:p>
            <a:pPr lvl="1"/>
            <a:r>
              <a:rPr lang="en-US" dirty="0"/>
              <a:t>std::vector, </a:t>
            </a:r>
            <a:r>
              <a:rPr lang="en-US" dirty="0" err="1"/>
              <a:t>java.util.ArrayList</a:t>
            </a:r>
            <a:r>
              <a:rPr lang="en-US" dirty="0"/>
              <a:t>, list in Python, etc.</a:t>
            </a:r>
          </a:p>
          <a:p>
            <a:r>
              <a:rPr lang="en-US" dirty="0"/>
              <a:t>Introduction to amortized analysis</a:t>
            </a:r>
          </a:p>
          <a:p>
            <a:pPr lvl="1"/>
            <a:r>
              <a:rPr lang="en-US" dirty="0"/>
              <a:t>Won’t be in the exam</a:t>
            </a:r>
          </a:p>
          <a:p>
            <a:pPr lvl="1"/>
            <a:r>
              <a:rPr lang="en-US" dirty="0"/>
              <a:t>Common techniques: aggregate analysis, the accounting method and the potential method</a:t>
            </a:r>
          </a:p>
          <a:p>
            <a:pPr lvl="1"/>
            <a:r>
              <a:rPr lang="en-US" dirty="0"/>
              <a:t>Read more in Sec. 16 in CLRS</a:t>
            </a:r>
          </a:p>
        </p:txBody>
      </p:sp>
    </p:spTree>
    <p:extLst>
      <p:ext uri="{BB962C8B-B14F-4D97-AF65-F5344CB8AC3E}">
        <p14:creationId xmlns:p14="http://schemas.microsoft.com/office/powerpoint/2010/main" val="198947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3F3-7BF5-6CF0-12E1-48719450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B385-8627-2B20-4167-53E6AF13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703976" cy="4002881"/>
          </a:xfrm>
        </p:spPr>
        <p:txBody>
          <a:bodyPr/>
          <a:lstStyle/>
          <a:p>
            <a:r>
              <a:rPr lang="en-US" dirty="0"/>
              <a:t>Array is fixed allocation of memory </a:t>
            </a:r>
          </a:p>
          <a:p>
            <a:r>
              <a:rPr lang="en-US" dirty="0"/>
              <a:t>An array implementation for Stack ADT has undefined behavior if full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B7F788-725E-D0E9-8FBA-D1D6637B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30" y="1708047"/>
            <a:ext cx="7007139" cy="32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Exceptions for a full queue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The case where the array is full is not an exception defined in the stack ADT</a:t>
            </a: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If the array is filled, we have five options: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Throw an exception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Ignore the element being pushed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Replace the current top of the stack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Put the pushing process to “sleep” until something else removes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the top of the stack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Increase the size of the array -&gt; Dynamic array</a:t>
            </a:r>
          </a:p>
          <a:p>
            <a:r>
              <a:rPr lang="en-US" dirty="0">
                <a:latin typeface="Arial" charset="0"/>
                <a:cs typeface="Arial" charset="0"/>
              </a:rPr>
              <a:t>Insert/append need to handle increasing memory if needed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5F55-4015-9339-DA42-83076C8C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ACD0A-3E77-F318-7DE5-DD1C09EB68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 append(e) (add an element e) as follows: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, set n to 1 and initialize the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have length 1 to store e</a:t>
                </a:r>
              </a:p>
              <a:p>
                <a:r>
                  <a:rPr lang="en-US" dirty="0"/>
                  <a:t>Otherwise, do the following:</a:t>
                </a:r>
              </a:p>
              <a:p>
                <a:pPr lvl="1"/>
                <a:r>
                  <a:rPr lang="en-US" dirty="0"/>
                  <a:t>Increase n by 1</a:t>
                </a:r>
              </a:p>
              <a:p>
                <a:pPr lvl="1"/>
                <a:r>
                  <a:rPr lang="en-US" dirty="0"/>
                  <a:t>Initialize an array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length n</a:t>
                </a:r>
              </a:p>
              <a:p>
                <a:pPr lvl="1"/>
                <a:r>
                  <a:rPr lang="en-US" dirty="0"/>
                  <a:t>Copy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the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Destroy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replace it with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Spend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append operation</a:t>
                </a:r>
              </a:p>
              <a:p>
                <a:r>
                  <a:rPr lang="en-US" dirty="0"/>
                  <a:t>Spend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we do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append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ACD0A-3E77-F318-7DE5-DD1C09EB6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756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5F55-4015-9339-DA42-83076C8C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ACD0A-3E77-F318-7DE5-DD1C09EB68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full if all its cells are filled</a:t>
                </a:r>
              </a:p>
              <a:p>
                <a:r>
                  <a:rPr lang="en-US" dirty="0"/>
                  <a:t>Perform append(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) (add an element e) as follows: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, set n to 1 and initialize the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have length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to store 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≥1</m:t>
                    </m:r>
                  </m:oMath>
                </a14:m>
                <a:r>
                  <a:rPr lang="en-US" dirty="0"/>
                  <a:t>, append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At this time,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full</a:t>
                </a:r>
              </a:p>
              <a:p>
                <a:pPr lvl="1"/>
                <a:r>
                  <a:rPr lang="en-US" dirty="0"/>
                  <a:t>	Initialize an array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Copy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the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Destroy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replace it with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ACD0A-3E77-F318-7DE5-DD1C09EB6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4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991" y="2096691"/>
            <a:ext cx="184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Dynamic array example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Arial" charset="0"/>
                <a:cs typeface="Arial" charset="0"/>
              </a:rPr>
              <a:t>	First, let us visualize what must occur to allocate new memory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991" y="2096691"/>
            <a:ext cx="184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Dynamic array example</a:t>
            </a:r>
          </a:p>
        </p:txBody>
      </p:sp>
      <p:sp>
        <p:nvSpPr>
          <p:cNvPr id="37892" name="Rectangle 3"/>
          <p:cNvSpPr>
            <a:spLocks noGrp="1"/>
          </p:cNvSpPr>
          <p:nvPr>
            <p:ph type="body" idx="4294967295"/>
          </p:nvPr>
        </p:nvSpPr>
        <p:spPr>
          <a:xfrm>
            <a:off x="274617" y="874514"/>
            <a:ext cx="6172200" cy="33944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First, this requires a call to </a:t>
            </a:r>
            <a:r>
              <a:rPr lang="en-US" dirty="0">
                <a:latin typeface="Consolas" pitchFamily="49" charset="0"/>
                <a:cs typeface="Arial" charset="0"/>
              </a:rPr>
              <a:t>new Type[</a:t>
            </a:r>
            <a:r>
              <a:rPr lang="en-US" i="1" dirty="0">
                <a:latin typeface="Consolas" pitchFamily="49" charset="0"/>
                <a:cs typeface="Arial" charset="0"/>
              </a:rPr>
              <a:t>N</a:t>
            </a:r>
            <a:r>
              <a:rPr lang="en-US" dirty="0">
                <a:latin typeface="Consolas" pitchFamily="49" charset="0"/>
                <a:cs typeface="Arial" charset="0"/>
              </a:rPr>
              <a:t>]</a:t>
            </a:r>
            <a:r>
              <a:rPr lang="en-US" dirty="0">
                <a:latin typeface="Arial" charset="0"/>
                <a:cs typeface="Arial" charset="0"/>
              </a:rPr>
              <a:t> where </a:t>
            </a:r>
            <a:r>
              <a:rPr lang="en-US" i="1" dirty="0">
                <a:latin typeface="Consolas" pitchFamily="49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is the new capacity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We must have access to this so we must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store the address returned by new in a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local variable, say </a:t>
            </a:r>
            <a:r>
              <a:rPr lang="en-US" dirty="0" err="1">
                <a:latin typeface="Consolas" pitchFamily="49" charset="0"/>
                <a:cs typeface="Arial" charset="0"/>
              </a:rPr>
              <a:t>tmp</a:t>
            </a:r>
            <a:endParaRPr lang="en-US" dirty="0">
              <a:latin typeface="Consolas" pitchFamily="49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991" y="2096691"/>
            <a:ext cx="184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Dynamic array example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Arial" charset="0"/>
                <a:cs typeface="Arial" charset="0"/>
              </a:rPr>
              <a:t>	Next, the values must be copied over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40533</TotalTime>
  <Words>794</Words>
  <Application>Microsoft Macintosh PowerPoint</Application>
  <PresentationFormat>On-screen Show (16:9)</PresentationFormat>
  <Paragraphs>111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Cambria Math</vt:lpstr>
      <vt:lpstr>Consolas</vt:lpstr>
      <vt:lpstr>Helvetica Neue</vt:lpstr>
      <vt:lpstr>Wingdings</vt:lpstr>
      <vt:lpstr>Layer Assignment for Timing Closure</vt:lpstr>
      <vt:lpstr>Lecture 6:  Dynamic Array and Amortized Analysis</vt:lpstr>
      <vt:lpstr>Topics in this lectures</vt:lpstr>
      <vt:lpstr>Pros and cons of array</vt:lpstr>
      <vt:lpstr>Exceptions for a full queue </vt:lpstr>
      <vt:lpstr>A naïve algorithm</vt:lpstr>
      <vt:lpstr>A better algorithm</vt:lpstr>
      <vt:lpstr>Dynamic array example</vt:lpstr>
      <vt:lpstr>Dynamic array example</vt:lpstr>
      <vt:lpstr>Dynamic array example</vt:lpstr>
      <vt:lpstr>Dynamic array example</vt:lpstr>
      <vt:lpstr>Dynamic array example</vt:lpstr>
      <vt:lpstr>Analyze its runtime</vt:lpstr>
      <vt:lpstr>The total cost of n appends</vt:lpstr>
      <vt:lpstr>Array expansions</vt:lpstr>
      <vt:lpstr>Array expansions</vt:lpstr>
      <vt:lpstr>Amortized cost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1111</cp:revision>
  <cp:lastPrinted>2022-09-13T23:51:23Z</cp:lastPrinted>
  <dcterms:created xsi:type="dcterms:W3CDTF">2007-09-23T17:35:11Z</dcterms:created>
  <dcterms:modified xsi:type="dcterms:W3CDTF">2024-01-23T05:22:51Z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